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E49D-D046-56EE-94A8-258E6BC04B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FC336E6-9F24-1843-C9C4-218B3761DE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F532AE9-1765-B379-6BEC-CF5A26BA0C18}"/>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5" name="Footer Placeholder 4">
            <a:extLst>
              <a:ext uri="{FF2B5EF4-FFF2-40B4-BE49-F238E27FC236}">
                <a16:creationId xmlns:a16="http://schemas.microsoft.com/office/drawing/2014/main" id="{71234223-B351-952A-6270-37908A0CC2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3E94B3-834B-2053-7FAD-BCC9B728DC35}"/>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3854513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E257E-5387-941B-0819-09B31BF433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0CDEA83-32E8-C8E2-EF7B-662538528F1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A7EADD-53DF-E165-8C4D-7FA9F32EB6BB}"/>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5" name="Footer Placeholder 4">
            <a:extLst>
              <a:ext uri="{FF2B5EF4-FFF2-40B4-BE49-F238E27FC236}">
                <a16:creationId xmlns:a16="http://schemas.microsoft.com/office/drawing/2014/main" id="{F8E1634A-5A54-2828-D46F-2AB5E9A22B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8CC628-E91A-C193-AB0C-8D726C9DEEA2}"/>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2537299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366C4-C11F-2F09-0D0E-5486079AED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E427569-6681-20BA-A323-EFAD291CBB7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E62B5A-09FC-8296-1DDE-6909412DEA81}"/>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5" name="Footer Placeholder 4">
            <a:extLst>
              <a:ext uri="{FF2B5EF4-FFF2-40B4-BE49-F238E27FC236}">
                <a16:creationId xmlns:a16="http://schemas.microsoft.com/office/drawing/2014/main" id="{0D6C1906-EC15-76C1-EE2A-47F16FE81C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C9141-D37B-1B7D-6DEB-742C5F687D21}"/>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1026544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5665F-A6C6-447E-8A0A-37A8C77DCF6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1DC4DE-E57D-7742-D253-D0C9E6F2F0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15AA1AA-19FE-8EA2-7759-D195AFD5C79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AE3EB33-9E39-64E6-05F7-0E929FA56AE3}"/>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6" name="Footer Placeholder 5">
            <a:extLst>
              <a:ext uri="{FF2B5EF4-FFF2-40B4-BE49-F238E27FC236}">
                <a16:creationId xmlns:a16="http://schemas.microsoft.com/office/drawing/2014/main" id="{6BA5A7A3-B7C6-2906-9C92-C41400762C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D3E762E-D5BB-ED15-F7D7-47CDE52199BF}"/>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659903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F17BC-D7D6-1D7B-307E-87077667D21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7F3D4BB-35FF-B638-A9C9-AE6E36FD04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270BCD-E953-25CE-A3CE-468176E31D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B989B7-8FA6-728C-C2C1-1086F76A4F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3921EA-4029-39FA-5D95-4FD579BD97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2F1C9FA-4CA1-43D7-1686-E2ABBDE2F421}"/>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8" name="Footer Placeholder 7">
            <a:extLst>
              <a:ext uri="{FF2B5EF4-FFF2-40B4-BE49-F238E27FC236}">
                <a16:creationId xmlns:a16="http://schemas.microsoft.com/office/drawing/2014/main" id="{C1C2B832-C6A0-B963-AE95-9B6CE1859E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6DB9DB5-46D1-A0AC-33F5-6A529F83421C}"/>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2871392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C4F2E-C40E-C69E-278C-15D13573ED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074EFC5-85B7-9ACC-978D-E4C36523A839}"/>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4" name="Footer Placeholder 3">
            <a:extLst>
              <a:ext uri="{FF2B5EF4-FFF2-40B4-BE49-F238E27FC236}">
                <a16:creationId xmlns:a16="http://schemas.microsoft.com/office/drawing/2014/main" id="{CB436D1C-8BDB-73F6-4F41-D074C80990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E2FA86-43F8-D058-A68E-EFF0E0990666}"/>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1653645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96B514-204B-EECE-B25B-F787C52F788A}"/>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3" name="Footer Placeholder 2">
            <a:extLst>
              <a:ext uri="{FF2B5EF4-FFF2-40B4-BE49-F238E27FC236}">
                <a16:creationId xmlns:a16="http://schemas.microsoft.com/office/drawing/2014/main" id="{08C0BA29-BD99-FF3F-AA5E-67FFD15ACB9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BD31F89-C252-52C8-EE4F-53545AF470F8}"/>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4236400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50BAE-157A-4D49-2981-6B3AB72111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4014244-F74D-9900-8AC3-EBF8A4477C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36D6AA-5BB0-6185-210E-4B4173A23D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14686-D0BE-226D-ACFC-FA1FC3F2129D}"/>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6" name="Footer Placeholder 5">
            <a:extLst>
              <a:ext uri="{FF2B5EF4-FFF2-40B4-BE49-F238E27FC236}">
                <a16:creationId xmlns:a16="http://schemas.microsoft.com/office/drawing/2014/main" id="{A7A37D29-AB7F-4D8B-1A5B-D56E10645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DDC2BE-4AAA-3915-9F08-7DE5A604FDEA}"/>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2097886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5EFCE-E05F-AC6E-A6CF-E8E175AC9B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9A980B-6620-1CCF-A85A-6C708A0C69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7B96119-EF55-6C20-EA61-7E7CA6700A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7813D8-35B2-AC0A-C54E-68A2DD0BA2B9}"/>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6" name="Footer Placeholder 5">
            <a:extLst>
              <a:ext uri="{FF2B5EF4-FFF2-40B4-BE49-F238E27FC236}">
                <a16:creationId xmlns:a16="http://schemas.microsoft.com/office/drawing/2014/main" id="{9830EA7D-727B-421B-076B-1B6492F683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4ED70A-3738-FC69-D1E0-72D90896DD59}"/>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3086434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38E0B-0725-7E79-CA7E-0755693092A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1AC53F0-6716-52EA-2515-290A1AA145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2D781C-79C1-DB41-C1E0-19911FEBC5FD}"/>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5" name="Footer Placeholder 4">
            <a:extLst>
              <a:ext uri="{FF2B5EF4-FFF2-40B4-BE49-F238E27FC236}">
                <a16:creationId xmlns:a16="http://schemas.microsoft.com/office/drawing/2014/main" id="{9E0F2B47-42E9-2D67-D1D8-D4842C8D83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CBEB16-23F8-E29B-EAEA-1F9646DEA4B2}"/>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383413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2C408A-403E-E661-4B3F-70635FA73C4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18E90AD-F7C6-BEDD-DE4A-AD81E47654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5B57F1-1CC7-11C1-23C6-22C5C1D939E4}"/>
              </a:ext>
            </a:extLst>
          </p:cNvPr>
          <p:cNvSpPr>
            <a:spLocks noGrp="1"/>
          </p:cNvSpPr>
          <p:nvPr>
            <p:ph type="dt" sz="half" idx="10"/>
          </p:nvPr>
        </p:nvSpPr>
        <p:spPr/>
        <p:txBody>
          <a:bodyPr/>
          <a:lstStyle/>
          <a:p>
            <a:fld id="{E2E87F68-3A5D-419B-AC71-B50022CDECCF}" type="datetimeFigureOut">
              <a:rPr lang="en-US" smtClean="0"/>
              <a:t>5/14/2025</a:t>
            </a:fld>
            <a:endParaRPr lang="en-US"/>
          </a:p>
        </p:txBody>
      </p:sp>
      <p:sp>
        <p:nvSpPr>
          <p:cNvPr id="5" name="Footer Placeholder 4">
            <a:extLst>
              <a:ext uri="{FF2B5EF4-FFF2-40B4-BE49-F238E27FC236}">
                <a16:creationId xmlns:a16="http://schemas.microsoft.com/office/drawing/2014/main" id="{E1CC0A0D-5F95-48EE-5C63-876A265DBC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643969-D58A-079A-A59D-AC9159A25C60}"/>
              </a:ext>
            </a:extLst>
          </p:cNvPr>
          <p:cNvSpPr>
            <a:spLocks noGrp="1"/>
          </p:cNvSpPr>
          <p:nvPr>
            <p:ph type="sldNum" sz="quarter" idx="12"/>
          </p:nvPr>
        </p:nvSpPr>
        <p:spPr/>
        <p:txBody>
          <a:bodyPr/>
          <a:lstStyle/>
          <a:p>
            <a:fld id="{266B0C63-D83C-4401-BCCE-8CFC36C9F58D}" type="slidenum">
              <a:rPr lang="en-US" smtClean="0"/>
              <a:t>‹#›</a:t>
            </a:fld>
            <a:endParaRPr lang="en-US"/>
          </a:p>
        </p:txBody>
      </p:sp>
    </p:spTree>
    <p:extLst>
      <p:ext uri="{BB962C8B-B14F-4D97-AF65-F5344CB8AC3E}">
        <p14:creationId xmlns:p14="http://schemas.microsoft.com/office/powerpoint/2010/main" val="1249762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264B26-31F6-27F0-3A5E-C6EE837FA8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EE4C425-B8F0-D099-2B9E-46879E8FC7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14D050-0908-BCE3-13A5-4546464519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E87F68-3A5D-419B-AC71-B50022CDECCF}" type="datetimeFigureOut">
              <a:rPr lang="en-US" smtClean="0"/>
              <a:t>5/14/2025</a:t>
            </a:fld>
            <a:endParaRPr lang="en-US"/>
          </a:p>
        </p:txBody>
      </p:sp>
      <p:sp>
        <p:nvSpPr>
          <p:cNvPr id="5" name="Footer Placeholder 4">
            <a:extLst>
              <a:ext uri="{FF2B5EF4-FFF2-40B4-BE49-F238E27FC236}">
                <a16:creationId xmlns:a16="http://schemas.microsoft.com/office/drawing/2014/main" id="{57E1DBF0-94F2-70D1-DE71-70FD6EBA7C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CB1FE17-73F7-2F9E-2215-423F8B1F86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66B0C63-D83C-4401-BCCE-8CFC36C9F58D}" type="slidenum">
              <a:rPr lang="en-US" smtClean="0"/>
              <a:t>‹#›</a:t>
            </a:fld>
            <a:endParaRPr lang="en-US"/>
          </a:p>
        </p:txBody>
      </p:sp>
    </p:spTree>
    <p:extLst>
      <p:ext uri="{BB962C8B-B14F-4D97-AF65-F5344CB8AC3E}">
        <p14:creationId xmlns:p14="http://schemas.microsoft.com/office/powerpoint/2010/main" val="1106220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3F76DD71-6ED3-069E-A1F1-FFBA78CDC868}"/>
              </a:ext>
            </a:extLst>
          </p:cNvPr>
          <p:cNvCxnSpPr/>
          <p:nvPr/>
        </p:nvCxnSpPr>
        <p:spPr>
          <a:xfrm flipH="1">
            <a:off x="4002024" y="4795895"/>
            <a:ext cx="1426464" cy="0"/>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a:extLst>
              <a:ext uri="{FF2B5EF4-FFF2-40B4-BE49-F238E27FC236}">
                <a16:creationId xmlns:a16="http://schemas.microsoft.com/office/drawing/2014/main" id="{A7C33B91-EA73-815B-D62C-173D3BF82E57}"/>
              </a:ext>
            </a:extLst>
          </p:cNvPr>
          <p:cNvCxnSpPr/>
          <p:nvPr/>
        </p:nvCxnSpPr>
        <p:spPr>
          <a:xfrm flipH="1">
            <a:off x="54864" y="4795895"/>
            <a:ext cx="1426464" cy="0"/>
          </a:xfrm>
          <a:prstGeom prst="line">
            <a:avLst/>
          </a:prstGeom>
        </p:spPr>
        <p:style>
          <a:lnRef idx="2">
            <a:schemeClr val="dk1"/>
          </a:lnRef>
          <a:fillRef idx="0">
            <a:schemeClr val="dk1"/>
          </a:fillRef>
          <a:effectRef idx="1">
            <a:schemeClr val="dk1"/>
          </a:effectRef>
          <a:fontRef idx="minor">
            <a:schemeClr val="tx1"/>
          </a:fontRef>
        </p:style>
      </p:cxnSp>
      <p:sp>
        <p:nvSpPr>
          <p:cNvPr id="2" name="Title 1">
            <a:extLst>
              <a:ext uri="{FF2B5EF4-FFF2-40B4-BE49-F238E27FC236}">
                <a16:creationId xmlns:a16="http://schemas.microsoft.com/office/drawing/2014/main" id="{E00EA0EC-5427-BD3B-4E83-4F51807DCF25}"/>
              </a:ext>
            </a:extLst>
          </p:cNvPr>
          <p:cNvSpPr>
            <a:spLocks noGrp="1"/>
          </p:cNvSpPr>
          <p:nvPr>
            <p:ph type="ctrTitle"/>
          </p:nvPr>
        </p:nvSpPr>
        <p:spPr>
          <a:xfrm>
            <a:off x="984504" y="98235"/>
            <a:ext cx="9144000" cy="532701"/>
          </a:xfrm>
        </p:spPr>
        <p:txBody>
          <a:bodyPr>
            <a:noAutofit/>
          </a:bodyPr>
          <a:lstStyle/>
          <a:p>
            <a:r>
              <a:rPr lang="en-US" sz="3600" dirty="0"/>
              <a:t>3 Modeled Systems</a:t>
            </a:r>
          </a:p>
        </p:txBody>
      </p:sp>
      <p:sp>
        <p:nvSpPr>
          <p:cNvPr id="4" name="TextBox 3">
            <a:extLst>
              <a:ext uri="{FF2B5EF4-FFF2-40B4-BE49-F238E27FC236}">
                <a16:creationId xmlns:a16="http://schemas.microsoft.com/office/drawing/2014/main" id="{06891F6F-6318-1876-B265-5193996B0123}"/>
              </a:ext>
            </a:extLst>
          </p:cNvPr>
          <p:cNvSpPr txBox="1"/>
          <p:nvPr/>
        </p:nvSpPr>
        <p:spPr>
          <a:xfrm>
            <a:off x="3651503" y="665358"/>
            <a:ext cx="4425696" cy="532695"/>
          </a:xfrm>
          <a:prstGeom prst="rect">
            <a:avLst/>
          </a:prstGeom>
          <a:noFill/>
        </p:spPr>
        <p:txBody>
          <a:bodyPr wrap="square" rtlCol="0">
            <a:spAutoFit/>
          </a:bodyPr>
          <a:lstStyle/>
          <a:p>
            <a:r>
              <a:rPr lang="en-US" sz="2800" dirty="0"/>
              <a:t>Overhead Canopy System</a:t>
            </a:r>
          </a:p>
        </p:txBody>
      </p:sp>
      <p:sp>
        <p:nvSpPr>
          <p:cNvPr id="6" name="Rectangle: Top Corners Snipped 5">
            <a:extLst>
              <a:ext uri="{FF2B5EF4-FFF2-40B4-BE49-F238E27FC236}">
                <a16:creationId xmlns:a16="http://schemas.microsoft.com/office/drawing/2014/main" id="{9F9E0E87-1C67-782F-BBEF-2CEDAF02154B}"/>
              </a:ext>
            </a:extLst>
          </p:cNvPr>
          <p:cNvSpPr/>
          <p:nvPr/>
        </p:nvSpPr>
        <p:spPr>
          <a:xfrm rot="10800000">
            <a:off x="2666999" y="2639453"/>
            <a:ext cx="4913376"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69F79F1-684E-75C7-D0F4-4CD02D594360}"/>
              </a:ext>
            </a:extLst>
          </p:cNvPr>
          <p:cNvSpPr/>
          <p:nvPr/>
        </p:nvSpPr>
        <p:spPr>
          <a:xfrm rot="20986211">
            <a:off x="2473267" y="1667113"/>
            <a:ext cx="5300839" cy="1009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4C9EF32C-4785-9838-DBB0-096954F2710D}"/>
              </a:ext>
            </a:extLst>
          </p:cNvPr>
          <p:cNvCxnSpPr/>
          <p:nvPr/>
        </p:nvCxnSpPr>
        <p:spPr>
          <a:xfrm flipH="1">
            <a:off x="1240535" y="2639453"/>
            <a:ext cx="1426464" cy="0"/>
          </a:xfrm>
          <a:prstGeom prst="line">
            <a:avLst/>
          </a:prstGeom>
        </p:spPr>
        <p:style>
          <a:lnRef idx="2">
            <a:schemeClr val="dk1"/>
          </a:lnRef>
          <a:fillRef idx="0">
            <a:schemeClr val="dk1"/>
          </a:fillRef>
          <a:effectRef idx="1">
            <a:schemeClr val="dk1"/>
          </a:effectRef>
          <a:fontRef idx="minor">
            <a:schemeClr val="tx1"/>
          </a:fontRef>
        </p:style>
      </p:cxnSp>
      <p:cxnSp>
        <p:nvCxnSpPr>
          <p:cNvPr id="10" name="Straight Connector 9">
            <a:extLst>
              <a:ext uri="{FF2B5EF4-FFF2-40B4-BE49-F238E27FC236}">
                <a16:creationId xmlns:a16="http://schemas.microsoft.com/office/drawing/2014/main" id="{2F4CED03-7790-638B-572B-8BE64BB42895}"/>
              </a:ext>
            </a:extLst>
          </p:cNvPr>
          <p:cNvCxnSpPr/>
          <p:nvPr/>
        </p:nvCxnSpPr>
        <p:spPr>
          <a:xfrm flipH="1">
            <a:off x="7580375" y="2639453"/>
            <a:ext cx="1426464" cy="0"/>
          </a:xfrm>
          <a:prstGeom prst="line">
            <a:avLst/>
          </a:prstGeom>
        </p:spPr>
        <p:style>
          <a:lnRef idx="2">
            <a:schemeClr val="dk1"/>
          </a:lnRef>
          <a:fillRef idx="0">
            <a:schemeClr val="dk1"/>
          </a:fillRef>
          <a:effectRef idx="1">
            <a:schemeClr val="dk1"/>
          </a:effectRef>
          <a:fontRef idx="minor">
            <a:schemeClr val="tx1"/>
          </a:fontRef>
        </p:style>
      </p:cxnSp>
      <p:sp>
        <p:nvSpPr>
          <p:cNvPr id="11" name="TextBox 10">
            <a:extLst>
              <a:ext uri="{FF2B5EF4-FFF2-40B4-BE49-F238E27FC236}">
                <a16:creationId xmlns:a16="http://schemas.microsoft.com/office/drawing/2014/main" id="{9EE2DFC6-606B-2305-55D7-4EDFD4E3E1EF}"/>
              </a:ext>
            </a:extLst>
          </p:cNvPr>
          <p:cNvSpPr txBox="1"/>
          <p:nvPr/>
        </p:nvSpPr>
        <p:spPr>
          <a:xfrm>
            <a:off x="3784582" y="2531130"/>
            <a:ext cx="4159539" cy="461665"/>
          </a:xfrm>
          <a:prstGeom prst="rect">
            <a:avLst/>
          </a:prstGeom>
          <a:noFill/>
        </p:spPr>
        <p:txBody>
          <a:bodyPr wrap="square" rtlCol="0">
            <a:spAutoFit/>
          </a:bodyPr>
          <a:lstStyle/>
          <a:p>
            <a:r>
              <a:rPr lang="en-US" sz="2400" dirty="0"/>
              <a:t>Canal (variable width)</a:t>
            </a:r>
          </a:p>
        </p:txBody>
      </p:sp>
      <p:sp>
        <p:nvSpPr>
          <p:cNvPr id="12" name="TextBox 11">
            <a:extLst>
              <a:ext uri="{FF2B5EF4-FFF2-40B4-BE49-F238E27FC236}">
                <a16:creationId xmlns:a16="http://schemas.microsoft.com/office/drawing/2014/main" id="{4EAEE505-5AD0-D3CD-D2CF-95E996F3AF00}"/>
              </a:ext>
            </a:extLst>
          </p:cNvPr>
          <p:cNvSpPr txBox="1"/>
          <p:nvPr/>
        </p:nvSpPr>
        <p:spPr>
          <a:xfrm>
            <a:off x="2965702" y="2087400"/>
            <a:ext cx="2133600" cy="461665"/>
          </a:xfrm>
          <a:prstGeom prst="rect">
            <a:avLst/>
          </a:prstGeom>
          <a:noFill/>
        </p:spPr>
        <p:txBody>
          <a:bodyPr wrap="square" rtlCol="0">
            <a:spAutoFit/>
          </a:bodyPr>
          <a:lstStyle/>
          <a:p>
            <a:r>
              <a:rPr lang="en-US" sz="2400" dirty="0"/>
              <a:t>18° Tilt</a:t>
            </a:r>
          </a:p>
        </p:txBody>
      </p:sp>
      <p:sp>
        <p:nvSpPr>
          <p:cNvPr id="13" name="Rectangle: Top Corners Snipped 12">
            <a:extLst>
              <a:ext uri="{FF2B5EF4-FFF2-40B4-BE49-F238E27FC236}">
                <a16:creationId xmlns:a16="http://schemas.microsoft.com/office/drawing/2014/main" id="{437CA8B4-77ED-E849-C947-429F29E335D9}"/>
              </a:ext>
            </a:extLst>
          </p:cNvPr>
          <p:cNvSpPr/>
          <p:nvPr/>
        </p:nvSpPr>
        <p:spPr>
          <a:xfrm rot="10800000">
            <a:off x="310895" y="4795895"/>
            <a:ext cx="4913376"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9E11C8A3-3AD9-7C80-F4E7-9DBA9D703874}"/>
              </a:ext>
            </a:extLst>
          </p:cNvPr>
          <p:cNvCxnSpPr/>
          <p:nvPr/>
        </p:nvCxnSpPr>
        <p:spPr>
          <a:xfrm flipH="1">
            <a:off x="10241281" y="4795896"/>
            <a:ext cx="1426464" cy="0"/>
          </a:xfrm>
          <a:prstGeom prst="line">
            <a:avLst/>
          </a:prstGeom>
        </p:spPr>
        <p:style>
          <a:lnRef idx="2">
            <a:schemeClr val="dk1"/>
          </a:lnRef>
          <a:fillRef idx="0">
            <a:schemeClr val="dk1"/>
          </a:fillRef>
          <a:effectRef idx="1">
            <a:schemeClr val="dk1"/>
          </a:effectRef>
          <a:fontRef idx="minor">
            <a:schemeClr val="tx1"/>
          </a:fontRef>
        </p:style>
      </p:cxnSp>
      <p:cxnSp>
        <p:nvCxnSpPr>
          <p:cNvPr id="18" name="Straight Connector 17">
            <a:extLst>
              <a:ext uri="{FF2B5EF4-FFF2-40B4-BE49-F238E27FC236}">
                <a16:creationId xmlns:a16="http://schemas.microsoft.com/office/drawing/2014/main" id="{864DA780-483C-A3C8-41AF-66EFA64DACB3}"/>
              </a:ext>
            </a:extLst>
          </p:cNvPr>
          <p:cNvCxnSpPr/>
          <p:nvPr/>
        </p:nvCxnSpPr>
        <p:spPr>
          <a:xfrm flipH="1">
            <a:off x="6294121" y="4795896"/>
            <a:ext cx="1426464" cy="0"/>
          </a:xfrm>
          <a:prstGeom prst="line">
            <a:avLst/>
          </a:prstGeom>
        </p:spPr>
        <p:style>
          <a:lnRef idx="2">
            <a:schemeClr val="dk1"/>
          </a:lnRef>
          <a:fillRef idx="0">
            <a:schemeClr val="dk1"/>
          </a:fillRef>
          <a:effectRef idx="1">
            <a:schemeClr val="dk1"/>
          </a:effectRef>
          <a:fontRef idx="minor">
            <a:schemeClr val="tx1"/>
          </a:fontRef>
        </p:style>
      </p:cxnSp>
      <p:sp>
        <p:nvSpPr>
          <p:cNvPr id="19" name="Rectangle: Top Corners Snipped 18">
            <a:extLst>
              <a:ext uri="{FF2B5EF4-FFF2-40B4-BE49-F238E27FC236}">
                <a16:creationId xmlns:a16="http://schemas.microsoft.com/office/drawing/2014/main" id="{E695733D-0B48-D543-950D-218270E7B516}"/>
              </a:ext>
            </a:extLst>
          </p:cNvPr>
          <p:cNvSpPr/>
          <p:nvPr/>
        </p:nvSpPr>
        <p:spPr>
          <a:xfrm rot="10800000">
            <a:off x="6550152" y="4795896"/>
            <a:ext cx="4913376"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FCA4E50-E333-F78C-9F87-621306892F72}"/>
              </a:ext>
            </a:extLst>
          </p:cNvPr>
          <p:cNvSpPr/>
          <p:nvPr/>
        </p:nvSpPr>
        <p:spPr>
          <a:xfrm rot="16200000">
            <a:off x="-371729" y="4186422"/>
            <a:ext cx="1127505" cy="9144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275AEFD7-BACC-BF44-5EDE-49723E2008A2}"/>
              </a:ext>
            </a:extLst>
          </p:cNvPr>
          <p:cNvSpPr txBox="1"/>
          <p:nvPr/>
        </p:nvSpPr>
        <p:spPr>
          <a:xfrm>
            <a:off x="192023" y="3056622"/>
            <a:ext cx="5724143" cy="523220"/>
          </a:xfrm>
          <a:prstGeom prst="rect">
            <a:avLst/>
          </a:prstGeom>
          <a:noFill/>
        </p:spPr>
        <p:txBody>
          <a:bodyPr wrap="square" rtlCol="0">
            <a:spAutoFit/>
          </a:bodyPr>
          <a:lstStyle/>
          <a:p>
            <a:r>
              <a:rPr lang="en-US" sz="2800" dirty="0"/>
              <a:t>Single Bank Vertical Bifacial System</a:t>
            </a:r>
          </a:p>
        </p:txBody>
      </p:sp>
      <p:sp>
        <p:nvSpPr>
          <p:cNvPr id="22" name="Rectangle 21">
            <a:extLst>
              <a:ext uri="{FF2B5EF4-FFF2-40B4-BE49-F238E27FC236}">
                <a16:creationId xmlns:a16="http://schemas.microsoft.com/office/drawing/2014/main" id="{661C3BEA-E776-5830-2F2C-696E2222704B}"/>
              </a:ext>
            </a:extLst>
          </p:cNvPr>
          <p:cNvSpPr/>
          <p:nvPr/>
        </p:nvSpPr>
        <p:spPr>
          <a:xfrm rot="16200000">
            <a:off x="5827903" y="4186422"/>
            <a:ext cx="1127505" cy="9144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09DAB8B-9552-EEBB-BB3F-EA77664371D8}"/>
              </a:ext>
            </a:extLst>
          </p:cNvPr>
          <p:cNvSpPr/>
          <p:nvPr/>
        </p:nvSpPr>
        <p:spPr>
          <a:xfrm rot="16200000">
            <a:off x="10972926" y="4186421"/>
            <a:ext cx="1127505" cy="9144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229C3DD-9416-FA1F-96F5-6A46E84684C5}"/>
              </a:ext>
            </a:extLst>
          </p:cNvPr>
          <p:cNvSpPr txBox="1"/>
          <p:nvPr/>
        </p:nvSpPr>
        <p:spPr>
          <a:xfrm>
            <a:off x="6187867" y="3053438"/>
            <a:ext cx="5934453" cy="523220"/>
          </a:xfrm>
          <a:prstGeom prst="rect">
            <a:avLst/>
          </a:prstGeom>
          <a:noFill/>
        </p:spPr>
        <p:txBody>
          <a:bodyPr wrap="square" rtlCol="0">
            <a:spAutoFit/>
          </a:bodyPr>
          <a:lstStyle/>
          <a:p>
            <a:r>
              <a:rPr lang="en-US" sz="2800" dirty="0"/>
              <a:t>Double Bank Vertical Bifacial System</a:t>
            </a:r>
          </a:p>
        </p:txBody>
      </p:sp>
      <p:sp>
        <p:nvSpPr>
          <p:cNvPr id="25" name="TextBox 24">
            <a:extLst>
              <a:ext uri="{FF2B5EF4-FFF2-40B4-BE49-F238E27FC236}">
                <a16:creationId xmlns:a16="http://schemas.microsoft.com/office/drawing/2014/main" id="{0462E6C9-7900-C8D1-027A-15DB57FBBAA8}"/>
              </a:ext>
            </a:extLst>
          </p:cNvPr>
          <p:cNvSpPr txBox="1"/>
          <p:nvPr/>
        </p:nvSpPr>
        <p:spPr>
          <a:xfrm>
            <a:off x="146303" y="5943704"/>
            <a:ext cx="11810999" cy="584775"/>
          </a:xfrm>
          <a:prstGeom prst="rect">
            <a:avLst/>
          </a:prstGeom>
          <a:noFill/>
        </p:spPr>
        <p:txBody>
          <a:bodyPr wrap="square" rtlCol="0">
            <a:spAutoFit/>
          </a:bodyPr>
          <a:lstStyle/>
          <a:p>
            <a:r>
              <a:rPr lang="en-US" sz="3200" dirty="0"/>
              <a:t>We want to compare PV generation and the irradiance on the water</a:t>
            </a:r>
          </a:p>
        </p:txBody>
      </p:sp>
      <p:sp>
        <p:nvSpPr>
          <p:cNvPr id="26" name="TextBox 25">
            <a:extLst>
              <a:ext uri="{FF2B5EF4-FFF2-40B4-BE49-F238E27FC236}">
                <a16:creationId xmlns:a16="http://schemas.microsoft.com/office/drawing/2014/main" id="{5F5C6A7B-BEC6-7AEA-3235-C2E868D6B564}"/>
              </a:ext>
            </a:extLst>
          </p:cNvPr>
          <p:cNvSpPr txBox="1"/>
          <p:nvPr/>
        </p:nvSpPr>
        <p:spPr>
          <a:xfrm>
            <a:off x="243838" y="3979349"/>
            <a:ext cx="1426464" cy="461665"/>
          </a:xfrm>
          <a:prstGeom prst="rect">
            <a:avLst/>
          </a:prstGeom>
          <a:noFill/>
        </p:spPr>
        <p:txBody>
          <a:bodyPr wrap="square" rtlCol="0">
            <a:spAutoFit/>
          </a:bodyPr>
          <a:lstStyle/>
          <a:p>
            <a:r>
              <a:rPr lang="en-US" sz="2400" dirty="0"/>
              <a:t>~5m tall</a:t>
            </a:r>
          </a:p>
        </p:txBody>
      </p:sp>
      <p:sp>
        <p:nvSpPr>
          <p:cNvPr id="27" name="TextBox 26">
            <a:extLst>
              <a:ext uri="{FF2B5EF4-FFF2-40B4-BE49-F238E27FC236}">
                <a16:creationId xmlns:a16="http://schemas.microsoft.com/office/drawing/2014/main" id="{B8AED8EE-6FE8-526C-5F34-11FB07EB756C}"/>
              </a:ext>
            </a:extLst>
          </p:cNvPr>
          <p:cNvSpPr txBox="1"/>
          <p:nvPr/>
        </p:nvSpPr>
        <p:spPr>
          <a:xfrm>
            <a:off x="954020" y="1064337"/>
            <a:ext cx="3736849" cy="830997"/>
          </a:xfrm>
          <a:prstGeom prst="rect">
            <a:avLst/>
          </a:prstGeom>
          <a:noFill/>
        </p:spPr>
        <p:txBody>
          <a:bodyPr wrap="square" rtlCol="0">
            <a:spAutoFit/>
          </a:bodyPr>
          <a:lstStyle/>
          <a:p>
            <a:r>
              <a:rPr lang="en-US" sz="2400" dirty="0"/>
              <a:t>Array length varies with chosen canal width</a:t>
            </a:r>
          </a:p>
        </p:txBody>
      </p:sp>
      <p:sp>
        <p:nvSpPr>
          <p:cNvPr id="31" name="TextBox 30">
            <a:extLst>
              <a:ext uri="{FF2B5EF4-FFF2-40B4-BE49-F238E27FC236}">
                <a16:creationId xmlns:a16="http://schemas.microsoft.com/office/drawing/2014/main" id="{4A681F36-93F2-FBEE-78B4-75A68BCC67CE}"/>
              </a:ext>
            </a:extLst>
          </p:cNvPr>
          <p:cNvSpPr txBox="1"/>
          <p:nvPr/>
        </p:nvSpPr>
        <p:spPr>
          <a:xfrm>
            <a:off x="1064732" y="4677303"/>
            <a:ext cx="4159539" cy="461665"/>
          </a:xfrm>
          <a:prstGeom prst="rect">
            <a:avLst/>
          </a:prstGeom>
          <a:noFill/>
        </p:spPr>
        <p:txBody>
          <a:bodyPr wrap="square" rtlCol="0">
            <a:spAutoFit/>
          </a:bodyPr>
          <a:lstStyle/>
          <a:p>
            <a:r>
              <a:rPr lang="en-US" sz="2400" dirty="0"/>
              <a:t>Canal (variable width)</a:t>
            </a:r>
          </a:p>
        </p:txBody>
      </p:sp>
      <p:sp>
        <p:nvSpPr>
          <p:cNvPr id="32" name="TextBox 31">
            <a:extLst>
              <a:ext uri="{FF2B5EF4-FFF2-40B4-BE49-F238E27FC236}">
                <a16:creationId xmlns:a16="http://schemas.microsoft.com/office/drawing/2014/main" id="{6E31820B-A6D8-EA98-01F7-6374EE9A31C9}"/>
              </a:ext>
            </a:extLst>
          </p:cNvPr>
          <p:cNvSpPr txBox="1"/>
          <p:nvPr/>
        </p:nvSpPr>
        <p:spPr>
          <a:xfrm>
            <a:off x="7366961" y="4683934"/>
            <a:ext cx="4159539" cy="461665"/>
          </a:xfrm>
          <a:prstGeom prst="rect">
            <a:avLst/>
          </a:prstGeom>
          <a:noFill/>
        </p:spPr>
        <p:txBody>
          <a:bodyPr wrap="square" rtlCol="0">
            <a:spAutoFit/>
          </a:bodyPr>
          <a:lstStyle/>
          <a:p>
            <a:r>
              <a:rPr lang="en-US" sz="2400" dirty="0"/>
              <a:t>Canal (variable width)</a:t>
            </a:r>
          </a:p>
        </p:txBody>
      </p:sp>
      <p:cxnSp>
        <p:nvCxnSpPr>
          <p:cNvPr id="36" name="Straight Arrow Connector 35">
            <a:extLst>
              <a:ext uri="{FF2B5EF4-FFF2-40B4-BE49-F238E27FC236}">
                <a16:creationId xmlns:a16="http://schemas.microsoft.com/office/drawing/2014/main" id="{00B7338B-089C-6B70-E04F-C9D70BF8FE94}"/>
              </a:ext>
            </a:extLst>
          </p:cNvPr>
          <p:cNvCxnSpPr/>
          <p:nvPr/>
        </p:nvCxnSpPr>
        <p:spPr>
          <a:xfrm>
            <a:off x="6918350" y="2752304"/>
            <a:ext cx="1278145"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37" name="Straight Arrow Connector 36">
            <a:extLst>
              <a:ext uri="{FF2B5EF4-FFF2-40B4-BE49-F238E27FC236}">
                <a16:creationId xmlns:a16="http://schemas.microsoft.com/office/drawing/2014/main" id="{FB1D8A4B-5557-4F32-E054-941D4EB8BA89}"/>
              </a:ext>
            </a:extLst>
          </p:cNvPr>
          <p:cNvCxnSpPr>
            <a:cxnSpLocks/>
          </p:cNvCxnSpPr>
          <p:nvPr/>
        </p:nvCxnSpPr>
        <p:spPr>
          <a:xfrm flipV="1">
            <a:off x="7227045" y="1138600"/>
            <a:ext cx="1066562" cy="206041"/>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40" name="Straight Arrow Connector 39">
            <a:extLst>
              <a:ext uri="{FF2B5EF4-FFF2-40B4-BE49-F238E27FC236}">
                <a16:creationId xmlns:a16="http://schemas.microsoft.com/office/drawing/2014/main" id="{0C735FD3-B21E-10FB-E3B1-F0172D4C487F}"/>
              </a:ext>
            </a:extLst>
          </p:cNvPr>
          <p:cNvCxnSpPr>
            <a:cxnSpLocks/>
          </p:cNvCxnSpPr>
          <p:nvPr/>
        </p:nvCxnSpPr>
        <p:spPr>
          <a:xfrm>
            <a:off x="4690869" y="4898954"/>
            <a:ext cx="1039311"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42" name="Straight Arrow Connector 41">
            <a:extLst>
              <a:ext uri="{FF2B5EF4-FFF2-40B4-BE49-F238E27FC236}">
                <a16:creationId xmlns:a16="http://schemas.microsoft.com/office/drawing/2014/main" id="{2F1CD881-78DF-9EC5-4F8F-47AA9D4E9D08}"/>
              </a:ext>
            </a:extLst>
          </p:cNvPr>
          <p:cNvCxnSpPr>
            <a:cxnSpLocks/>
          </p:cNvCxnSpPr>
          <p:nvPr/>
        </p:nvCxnSpPr>
        <p:spPr>
          <a:xfrm>
            <a:off x="10802109" y="4908135"/>
            <a:ext cx="1039311"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203101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882E3-51C0-F8AD-FDCB-4B90E40939E1}"/>
              </a:ext>
            </a:extLst>
          </p:cNvPr>
          <p:cNvSpPr>
            <a:spLocks noGrp="1"/>
          </p:cNvSpPr>
          <p:nvPr>
            <p:ph type="title"/>
          </p:nvPr>
        </p:nvSpPr>
        <p:spPr>
          <a:xfrm>
            <a:off x="1993392" y="192024"/>
            <a:ext cx="7836408" cy="494411"/>
          </a:xfrm>
        </p:spPr>
        <p:txBody>
          <a:bodyPr>
            <a:normAutofit fontScale="90000"/>
          </a:bodyPr>
          <a:lstStyle/>
          <a:p>
            <a:r>
              <a:rPr lang="en-US" dirty="0"/>
              <a:t>Current Approach (Generation)</a:t>
            </a:r>
          </a:p>
        </p:txBody>
      </p:sp>
      <p:sp>
        <p:nvSpPr>
          <p:cNvPr id="3" name="Content Placeholder 2">
            <a:extLst>
              <a:ext uri="{FF2B5EF4-FFF2-40B4-BE49-F238E27FC236}">
                <a16:creationId xmlns:a16="http://schemas.microsoft.com/office/drawing/2014/main" id="{B0AE1D51-557D-1D63-292D-ACB3F82AFB17}"/>
              </a:ext>
            </a:extLst>
          </p:cNvPr>
          <p:cNvSpPr>
            <a:spLocks noGrp="1"/>
          </p:cNvSpPr>
          <p:nvPr>
            <p:ph idx="1"/>
          </p:nvPr>
        </p:nvSpPr>
        <p:spPr>
          <a:xfrm>
            <a:off x="292608" y="1459865"/>
            <a:ext cx="11713464" cy="4351338"/>
          </a:xfrm>
        </p:spPr>
        <p:txBody>
          <a:bodyPr/>
          <a:lstStyle/>
          <a:p>
            <a:pPr marL="0" indent="0">
              <a:buNone/>
            </a:pPr>
            <a:r>
              <a:rPr lang="en-US" dirty="0"/>
              <a:t>Canopy and Single Bank Vertical Bifacial are both single row systems. </a:t>
            </a:r>
          </a:p>
          <a:p>
            <a:pPr>
              <a:buFontTx/>
              <a:buChar char="-"/>
            </a:pPr>
            <a:r>
              <a:rPr lang="en-US" dirty="0"/>
              <a:t>Self-shading is disabled, and Ground Coverage Ratio set to minimum value (0.01) for maximum row spacing.</a:t>
            </a:r>
          </a:p>
          <a:p>
            <a:pPr>
              <a:buFontTx/>
              <a:buChar char="-"/>
            </a:pPr>
            <a:endParaRPr lang="en-US" dirty="0"/>
          </a:p>
          <a:p>
            <a:pPr marL="0" indent="0">
              <a:buNone/>
            </a:pPr>
            <a:r>
              <a:rPr lang="en-US" dirty="0"/>
              <a:t>Double Bank Vertical Bifacial</a:t>
            </a:r>
          </a:p>
          <a:p>
            <a:pPr>
              <a:buFontTx/>
              <a:buChar char="-"/>
            </a:pPr>
            <a:r>
              <a:rPr lang="en-US" dirty="0"/>
              <a:t>Enable self shading and set GCR to achieve desired real row spacing (Array length / GCR).</a:t>
            </a:r>
          </a:p>
          <a:p>
            <a:pPr>
              <a:buFontTx/>
              <a:buChar char="-"/>
            </a:pPr>
            <a:endParaRPr lang="en-US" dirty="0"/>
          </a:p>
        </p:txBody>
      </p:sp>
    </p:spTree>
    <p:extLst>
      <p:ext uri="{BB962C8B-B14F-4D97-AF65-F5344CB8AC3E}">
        <p14:creationId xmlns:p14="http://schemas.microsoft.com/office/powerpoint/2010/main" val="1361267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B1BD5-BC74-D9FC-5837-2A9D99913968}"/>
              </a:ext>
            </a:extLst>
          </p:cNvPr>
          <p:cNvSpPr>
            <a:spLocks noGrp="1"/>
          </p:cNvSpPr>
          <p:nvPr>
            <p:ph type="title"/>
          </p:nvPr>
        </p:nvSpPr>
        <p:spPr>
          <a:xfrm>
            <a:off x="1727821" y="15778"/>
            <a:ext cx="6885827" cy="518864"/>
          </a:xfrm>
        </p:spPr>
        <p:txBody>
          <a:bodyPr>
            <a:normAutofit fontScale="90000"/>
          </a:bodyPr>
          <a:lstStyle/>
          <a:p>
            <a:r>
              <a:rPr lang="en-US" sz="3600" dirty="0"/>
              <a:t>Current Approach (Irradiance on Water)</a:t>
            </a:r>
          </a:p>
        </p:txBody>
      </p:sp>
      <p:sp>
        <p:nvSpPr>
          <p:cNvPr id="3" name="Content Placeholder 2">
            <a:extLst>
              <a:ext uri="{FF2B5EF4-FFF2-40B4-BE49-F238E27FC236}">
                <a16:creationId xmlns:a16="http://schemas.microsoft.com/office/drawing/2014/main" id="{57E48FBA-7993-0FEF-C63C-060A2A900CF1}"/>
              </a:ext>
            </a:extLst>
          </p:cNvPr>
          <p:cNvSpPr>
            <a:spLocks noGrp="1"/>
          </p:cNvSpPr>
          <p:nvPr>
            <p:ph idx="1"/>
          </p:nvPr>
        </p:nvSpPr>
        <p:spPr>
          <a:xfrm>
            <a:off x="59239" y="681021"/>
            <a:ext cx="11704320" cy="912235"/>
          </a:xfrm>
        </p:spPr>
        <p:txBody>
          <a:bodyPr>
            <a:normAutofit/>
          </a:bodyPr>
          <a:lstStyle/>
          <a:p>
            <a:pPr marL="0" indent="0">
              <a:buNone/>
            </a:pPr>
            <a:r>
              <a:rPr lang="en-US" sz="2400" dirty="0"/>
              <a:t>“Look at output for “</a:t>
            </a:r>
            <a:r>
              <a:rPr lang="en-US" sz="2400" i="1" dirty="0"/>
              <a:t>Spatial Irradiance incident on the ground between rows (W/m2)</a:t>
            </a:r>
            <a:r>
              <a:rPr lang="en-US" sz="2400" dirty="0"/>
              <a:t>”</a:t>
            </a:r>
          </a:p>
          <a:p>
            <a:pPr marL="0" indent="0">
              <a:buNone/>
            </a:pPr>
            <a:r>
              <a:rPr lang="en-US" sz="2400" dirty="0"/>
              <a:t>- SAM divides rows into 10 equally sized boxes.</a:t>
            </a:r>
          </a:p>
        </p:txBody>
      </p:sp>
      <p:sp>
        <p:nvSpPr>
          <p:cNvPr id="4" name="Rectangle: Top Corners Snipped 3">
            <a:extLst>
              <a:ext uri="{FF2B5EF4-FFF2-40B4-BE49-F238E27FC236}">
                <a16:creationId xmlns:a16="http://schemas.microsoft.com/office/drawing/2014/main" id="{969B5248-2ACE-3FAC-99FC-E759ED689A4E}"/>
              </a:ext>
            </a:extLst>
          </p:cNvPr>
          <p:cNvSpPr/>
          <p:nvPr/>
        </p:nvSpPr>
        <p:spPr>
          <a:xfrm rot="10800000">
            <a:off x="1853181" y="3191256"/>
            <a:ext cx="2794335"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6FB6467-B7BC-D4D3-619A-E3DC59636CEE}"/>
              </a:ext>
            </a:extLst>
          </p:cNvPr>
          <p:cNvSpPr/>
          <p:nvPr/>
        </p:nvSpPr>
        <p:spPr>
          <a:xfrm rot="20986211">
            <a:off x="1245924" y="2360478"/>
            <a:ext cx="3576617" cy="13007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CD33DC50-EBF2-E8D9-E96E-0DAD6C940150}"/>
              </a:ext>
            </a:extLst>
          </p:cNvPr>
          <p:cNvCxnSpPr/>
          <p:nvPr/>
        </p:nvCxnSpPr>
        <p:spPr>
          <a:xfrm flipH="1">
            <a:off x="426719" y="3191256"/>
            <a:ext cx="1426464" cy="0"/>
          </a:xfrm>
          <a:prstGeom prst="line">
            <a:avLst/>
          </a:prstGeom>
        </p:spPr>
        <p:style>
          <a:lnRef idx="2">
            <a:schemeClr val="dk1"/>
          </a:lnRef>
          <a:fillRef idx="0">
            <a:schemeClr val="dk1"/>
          </a:fillRef>
          <a:effectRef idx="1">
            <a:schemeClr val="dk1"/>
          </a:effectRef>
          <a:fontRef idx="minor">
            <a:schemeClr val="tx1"/>
          </a:fontRef>
        </p:style>
      </p:cxnSp>
      <p:cxnSp>
        <p:nvCxnSpPr>
          <p:cNvPr id="7" name="Straight Connector 6">
            <a:extLst>
              <a:ext uri="{FF2B5EF4-FFF2-40B4-BE49-F238E27FC236}">
                <a16:creationId xmlns:a16="http://schemas.microsoft.com/office/drawing/2014/main" id="{1809C870-19DF-04E2-35A8-543DD9170C62}"/>
              </a:ext>
            </a:extLst>
          </p:cNvPr>
          <p:cNvCxnSpPr/>
          <p:nvPr/>
        </p:nvCxnSpPr>
        <p:spPr>
          <a:xfrm flipH="1">
            <a:off x="4647516" y="3191165"/>
            <a:ext cx="1426464" cy="0"/>
          </a:xfrm>
          <a:prstGeom prst="line">
            <a:avLst/>
          </a:prstGeom>
        </p:spPr>
        <p:style>
          <a:lnRef idx="2">
            <a:schemeClr val="dk1"/>
          </a:lnRef>
          <a:fillRef idx="0">
            <a:schemeClr val="dk1"/>
          </a:fillRef>
          <a:effectRef idx="1">
            <a:schemeClr val="dk1"/>
          </a:effectRef>
          <a:fontRef idx="minor">
            <a:schemeClr val="tx1"/>
          </a:fontRef>
        </p:style>
      </p:cxnSp>
      <p:sp>
        <p:nvSpPr>
          <p:cNvPr id="10" name="Rectangle 9">
            <a:extLst>
              <a:ext uri="{FF2B5EF4-FFF2-40B4-BE49-F238E27FC236}">
                <a16:creationId xmlns:a16="http://schemas.microsoft.com/office/drawing/2014/main" id="{CC984416-FB57-ABCD-A03A-37A4A1F170AA}"/>
              </a:ext>
            </a:extLst>
          </p:cNvPr>
          <p:cNvSpPr/>
          <p:nvPr/>
        </p:nvSpPr>
        <p:spPr>
          <a:xfrm>
            <a:off x="1294315" y="2953498"/>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96EAB12A-9542-2629-1B66-4288567D11F1}"/>
              </a:ext>
            </a:extLst>
          </p:cNvPr>
          <p:cNvSpPr/>
          <p:nvPr/>
        </p:nvSpPr>
        <p:spPr>
          <a:xfrm>
            <a:off x="1853181" y="2953459"/>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8D79C4B5-B1D7-7496-B57F-FD69C60623A9}"/>
              </a:ext>
            </a:extLst>
          </p:cNvPr>
          <p:cNvSpPr/>
          <p:nvPr/>
        </p:nvSpPr>
        <p:spPr>
          <a:xfrm>
            <a:off x="2412049" y="2953459"/>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56E198D5-8D4B-6F96-4CE4-7CD3D7B34C76}"/>
              </a:ext>
            </a:extLst>
          </p:cNvPr>
          <p:cNvSpPr/>
          <p:nvPr/>
        </p:nvSpPr>
        <p:spPr>
          <a:xfrm>
            <a:off x="2970915" y="2953459"/>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24883AF8-BC31-2123-6EB9-933A441F4970}"/>
              </a:ext>
            </a:extLst>
          </p:cNvPr>
          <p:cNvSpPr/>
          <p:nvPr/>
        </p:nvSpPr>
        <p:spPr>
          <a:xfrm>
            <a:off x="3529781" y="2953420"/>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6345512C-6D26-A82A-5DDF-A9904138DB61}"/>
              </a:ext>
            </a:extLst>
          </p:cNvPr>
          <p:cNvSpPr/>
          <p:nvPr/>
        </p:nvSpPr>
        <p:spPr>
          <a:xfrm>
            <a:off x="4088649" y="2953420"/>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BEA96A8-F3E3-D6B4-A36B-769C35EBA8AE}"/>
              </a:ext>
            </a:extLst>
          </p:cNvPr>
          <p:cNvSpPr/>
          <p:nvPr/>
        </p:nvSpPr>
        <p:spPr>
          <a:xfrm>
            <a:off x="4647513" y="2953420"/>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9CBB9961-1EFF-659F-6E8F-4F78FDF82554}"/>
              </a:ext>
            </a:extLst>
          </p:cNvPr>
          <p:cNvSpPr/>
          <p:nvPr/>
        </p:nvSpPr>
        <p:spPr>
          <a:xfrm>
            <a:off x="5206379" y="2953420"/>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605D00C-59BF-845C-9AC0-AC65BC4ED45A}"/>
              </a:ext>
            </a:extLst>
          </p:cNvPr>
          <p:cNvSpPr/>
          <p:nvPr/>
        </p:nvSpPr>
        <p:spPr>
          <a:xfrm>
            <a:off x="5765245" y="2953381"/>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31FA2B1D-268B-4CEB-EBAF-DE900301C275}"/>
              </a:ext>
            </a:extLst>
          </p:cNvPr>
          <p:cNvSpPr/>
          <p:nvPr/>
        </p:nvSpPr>
        <p:spPr>
          <a:xfrm>
            <a:off x="6324113" y="2953381"/>
            <a:ext cx="558868" cy="2377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Content Placeholder 2">
            <a:extLst>
              <a:ext uri="{FF2B5EF4-FFF2-40B4-BE49-F238E27FC236}">
                <a16:creationId xmlns:a16="http://schemas.microsoft.com/office/drawing/2014/main" id="{2E68E130-5F54-7324-69D1-A839EA3CDC9C}"/>
              </a:ext>
            </a:extLst>
          </p:cNvPr>
          <p:cNvSpPr txBox="1">
            <a:spLocks/>
          </p:cNvSpPr>
          <p:nvPr/>
        </p:nvSpPr>
        <p:spPr>
          <a:xfrm>
            <a:off x="6985621" y="1492766"/>
            <a:ext cx="5028071" cy="292132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t>GCR chosen so box edges line up with canal edges. </a:t>
            </a:r>
          </a:p>
          <a:p>
            <a:r>
              <a:rPr lang="en-US" sz="2400" b="1" dirty="0"/>
              <a:t>Only boxes corresponding to water are kept, while others are discarded.</a:t>
            </a:r>
          </a:p>
          <a:p>
            <a:r>
              <a:rPr lang="en-US" sz="2400" b="1" dirty="0"/>
              <a:t>Relevant boxes averaged to find avg irradiance on water and compared to weather GHI to measure shading impact.</a:t>
            </a:r>
          </a:p>
          <a:p>
            <a:endParaRPr lang="en-US" sz="2400" b="1" dirty="0"/>
          </a:p>
          <a:p>
            <a:endParaRPr lang="en-US" sz="2400" dirty="0"/>
          </a:p>
        </p:txBody>
      </p:sp>
      <p:sp>
        <p:nvSpPr>
          <p:cNvPr id="37" name="Content Placeholder 2">
            <a:extLst>
              <a:ext uri="{FF2B5EF4-FFF2-40B4-BE49-F238E27FC236}">
                <a16:creationId xmlns:a16="http://schemas.microsoft.com/office/drawing/2014/main" id="{8C883A96-2647-23FD-7848-411A1957CE4A}"/>
              </a:ext>
            </a:extLst>
          </p:cNvPr>
          <p:cNvSpPr txBox="1">
            <a:spLocks/>
          </p:cNvSpPr>
          <p:nvPr/>
        </p:nvSpPr>
        <p:spPr>
          <a:xfrm>
            <a:off x="215499" y="3462951"/>
            <a:ext cx="6613862" cy="12713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Attempt to keep box size close to overhang distance so the first box can be thrown out.</a:t>
            </a:r>
          </a:p>
          <a:p>
            <a:pPr marL="0" indent="0">
              <a:buNone/>
            </a:pPr>
            <a:r>
              <a:rPr lang="en-US" sz="2000" dirty="0"/>
              <a:t>-&gt; Row spacing stays the same while GCR and array length vary with canal width.</a:t>
            </a:r>
          </a:p>
        </p:txBody>
      </p:sp>
      <p:cxnSp>
        <p:nvCxnSpPr>
          <p:cNvPr id="39" name="Straight Arrow Connector 38">
            <a:extLst>
              <a:ext uri="{FF2B5EF4-FFF2-40B4-BE49-F238E27FC236}">
                <a16:creationId xmlns:a16="http://schemas.microsoft.com/office/drawing/2014/main" id="{310A019C-25FF-A014-9BBF-DFF77B499D52}"/>
              </a:ext>
            </a:extLst>
          </p:cNvPr>
          <p:cNvCxnSpPr>
            <a:endCxn id="10" idx="2"/>
          </p:cNvCxnSpPr>
          <p:nvPr/>
        </p:nvCxnSpPr>
        <p:spPr>
          <a:xfrm flipV="1">
            <a:off x="1417320" y="3191243"/>
            <a:ext cx="156429" cy="38406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40" name="Straight Connector 39">
            <a:extLst>
              <a:ext uri="{FF2B5EF4-FFF2-40B4-BE49-F238E27FC236}">
                <a16:creationId xmlns:a16="http://schemas.microsoft.com/office/drawing/2014/main" id="{8C070EA9-857B-A935-0211-21B632A91292}"/>
              </a:ext>
            </a:extLst>
          </p:cNvPr>
          <p:cNvCxnSpPr>
            <a:cxnSpLocks/>
          </p:cNvCxnSpPr>
          <p:nvPr/>
        </p:nvCxnSpPr>
        <p:spPr>
          <a:xfrm flipH="1">
            <a:off x="10241661" y="6357534"/>
            <a:ext cx="314141" cy="0"/>
          </a:xfrm>
          <a:prstGeom prst="line">
            <a:avLst/>
          </a:prstGeom>
        </p:spPr>
        <p:style>
          <a:lnRef idx="2">
            <a:schemeClr val="dk1"/>
          </a:lnRef>
          <a:fillRef idx="0">
            <a:schemeClr val="dk1"/>
          </a:fillRef>
          <a:effectRef idx="1">
            <a:schemeClr val="dk1"/>
          </a:effectRef>
          <a:fontRef idx="minor">
            <a:schemeClr val="tx1"/>
          </a:fontRef>
        </p:style>
      </p:cxnSp>
      <p:cxnSp>
        <p:nvCxnSpPr>
          <p:cNvPr id="41" name="Straight Connector 40">
            <a:extLst>
              <a:ext uri="{FF2B5EF4-FFF2-40B4-BE49-F238E27FC236}">
                <a16:creationId xmlns:a16="http://schemas.microsoft.com/office/drawing/2014/main" id="{0DD93676-0EC0-BA9D-49F1-91B1B9C40F50}"/>
              </a:ext>
            </a:extLst>
          </p:cNvPr>
          <p:cNvCxnSpPr/>
          <p:nvPr/>
        </p:nvCxnSpPr>
        <p:spPr>
          <a:xfrm flipH="1">
            <a:off x="8241164" y="6357538"/>
            <a:ext cx="1426464" cy="0"/>
          </a:xfrm>
          <a:prstGeom prst="line">
            <a:avLst/>
          </a:prstGeom>
        </p:spPr>
        <p:style>
          <a:lnRef idx="2">
            <a:schemeClr val="dk1"/>
          </a:lnRef>
          <a:fillRef idx="0">
            <a:schemeClr val="dk1"/>
          </a:fillRef>
          <a:effectRef idx="1">
            <a:schemeClr val="dk1"/>
          </a:effectRef>
          <a:fontRef idx="minor">
            <a:schemeClr val="tx1"/>
          </a:fontRef>
        </p:style>
      </p:cxnSp>
      <p:sp>
        <p:nvSpPr>
          <p:cNvPr id="42" name="Rectangle: Top Corners Snipped 41">
            <a:extLst>
              <a:ext uri="{FF2B5EF4-FFF2-40B4-BE49-F238E27FC236}">
                <a16:creationId xmlns:a16="http://schemas.microsoft.com/office/drawing/2014/main" id="{1B70DBC2-0B4D-CEDA-05ED-D268305C3095}"/>
              </a:ext>
            </a:extLst>
          </p:cNvPr>
          <p:cNvSpPr/>
          <p:nvPr/>
        </p:nvSpPr>
        <p:spPr>
          <a:xfrm rot="10800000">
            <a:off x="8445157" y="6357538"/>
            <a:ext cx="1825997"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D812A862-3092-FEE4-5E70-E126F4A3C8BC}"/>
              </a:ext>
            </a:extLst>
          </p:cNvPr>
          <p:cNvSpPr/>
          <p:nvPr/>
        </p:nvSpPr>
        <p:spPr>
          <a:xfrm rot="16200000">
            <a:off x="7958294" y="5958245"/>
            <a:ext cx="733976" cy="6460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66B4BFE9-A7E2-1F3C-DA77-F8C3A96DB30B}"/>
              </a:ext>
            </a:extLst>
          </p:cNvPr>
          <p:cNvSpPr/>
          <p:nvPr/>
        </p:nvSpPr>
        <p:spPr>
          <a:xfrm rot="16200000">
            <a:off x="9930820" y="5965708"/>
            <a:ext cx="733978" cy="4967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6" name="Straight Connector 45">
            <a:extLst>
              <a:ext uri="{FF2B5EF4-FFF2-40B4-BE49-F238E27FC236}">
                <a16:creationId xmlns:a16="http://schemas.microsoft.com/office/drawing/2014/main" id="{AFEC3196-819D-979F-FEA5-8F8B5DFCD840}"/>
              </a:ext>
            </a:extLst>
          </p:cNvPr>
          <p:cNvCxnSpPr>
            <a:cxnSpLocks/>
          </p:cNvCxnSpPr>
          <p:nvPr/>
        </p:nvCxnSpPr>
        <p:spPr>
          <a:xfrm flipH="1">
            <a:off x="841613" y="6272744"/>
            <a:ext cx="793465" cy="0"/>
          </a:xfrm>
          <a:prstGeom prst="line">
            <a:avLst/>
          </a:prstGeom>
        </p:spPr>
        <p:style>
          <a:lnRef idx="2">
            <a:schemeClr val="dk1"/>
          </a:lnRef>
          <a:fillRef idx="0">
            <a:schemeClr val="dk1"/>
          </a:fillRef>
          <a:effectRef idx="1">
            <a:schemeClr val="dk1"/>
          </a:effectRef>
          <a:fontRef idx="minor">
            <a:schemeClr val="tx1"/>
          </a:fontRef>
        </p:style>
      </p:cxnSp>
      <p:sp>
        <p:nvSpPr>
          <p:cNvPr id="47" name="Rectangle: Top Corners Snipped 46">
            <a:extLst>
              <a:ext uri="{FF2B5EF4-FFF2-40B4-BE49-F238E27FC236}">
                <a16:creationId xmlns:a16="http://schemas.microsoft.com/office/drawing/2014/main" id="{FAD2870B-2A0C-17DB-94E6-CD0FE66E7F56}"/>
              </a:ext>
            </a:extLst>
          </p:cNvPr>
          <p:cNvSpPr/>
          <p:nvPr/>
        </p:nvSpPr>
        <p:spPr>
          <a:xfrm rot="10800000">
            <a:off x="1097641" y="6272744"/>
            <a:ext cx="1511079"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E0B8BAC6-D939-EA17-D985-D6FF0FB2B60B}"/>
              </a:ext>
            </a:extLst>
          </p:cNvPr>
          <p:cNvSpPr/>
          <p:nvPr/>
        </p:nvSpPr>
        <p:spPr>
          <a:xfrm rot="16200000">
            <a:off x="555137" y="5915849"/>
            <a:ext cx="649182" cy="6460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2EE5C586-F5F3-FCEC-5273-684F9A407155}"/>
              </a:ext>
            </a:extLst>
          </p:cNvPr>
          <p:cNvSpPr/>
          <p:nvPr/>
        </p:nvSpPr>
        <p:spPr>
          <a:xfrm>
            <a:off x="912226" y="6034999"/>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6DABDFC9-5CF2-E1B3-034A-C7F6A342D768}"/>
              </a:ext>
            </a:extLst>
          </p:cNvPr>
          <p:cNvSpPr/>
          <p:nvPr/>
        </p:nvSpPr>
        <p:spPr>
          <a:xfrm>
            <a:off x="1103932" y="6034999"/>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CFA9BD36-248D-FF25-2EC7-9737E701407C}"/>
              </a:ext>
            </a:extLst>
          </p:cNvPr>
          <p:cNvSpPr/>
          <p:nvPr/>
        </p:nvSpPr>
        <p:spPr>
          <a:xfrm>
            <a:off x="1297485" y="6035000"/>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4A34B08E-A276-C30C-803B-5A16EACA1F39}"/>
              </a:ext>
            </a:extLst>
          </p:cNvPr>
          <p:cNvSpPr/>
          <p:nvPr/>
        </p:nvSpPr>
        <p:spPr>
          <a:xfrm>
            <a:off x="1489191" y="6035000"/>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9FDD94AE-FA52-2382-719D-B7306F540B7B}"/>
              </a:ext>
            </a:extLst>
          </p:cNvPr>
          <p:cNvSpPr/>
          <p:nvPr/>
        </p:nvSpPr>
        <p:spPr>
          <a:xfrm>
            <a:off x="1677645" y="6034998"/>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3BD7525F-5D7C-9B28-C287-12AA68E46B9D}"/>
              </a:ext>
            </a:extLst>
          </p:cNvPr>
          <p:cNvSpPr/>
          <p:nvPr/>
        </p:nvSpPr>
        <p:spPr>
          <a:xfrm>
            <a:off x="1869351" y="6034998"/>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25CEAC80-4E98-9348-23B1-4A03EF59FE40}"/>
              </a:ext>
            </a:extLst>
          </p:cNvPr>
          <p:cNvSpPr/>
          <p:nvPr/>
        </p:nvSpPr>
        <p:spPr>
          <a:xfrm>
            <a:off x="2062904" y="6034999"/>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4C4F6826-CBE1-91D7-E090-3AE2BBC54E80}"/>
              </a:ext>
            </a:extLst>
          </p:cNvPr>
          <p:cNvSpPr/>
          <p:nvPr/>
        </p:nvSpPr>
        <p:spPr>
          <a:xfrm>
            <a:off x="2254610" y="6034999"/>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616B600A-65A2-B393-06C6-93E1CEEA2B4F}"/>
              </a:ext>
            </a:extLst>
          </p:cNvPr>
          <p:cNvSpPr/>
          <p:nvPr/>
        </p:nvSpPr>
        <p:spPr>
          <a:xfrm>
            <a:off x="2444445" y="6034998"/>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85AA4E4-9316-0D00-A95F-75E2F97C2D5C}"/>
              </a:ext>
            </a:extLst>
          </p:cNvPr>
          <p:cNvSpPr/>
          <p:nvPr/>
        </p:nvSpPr>
        <p:spPr>
          <a:xfrm>
            <a:off x="2636151" y="6034998"/>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Content Placeholder 2">
            <a:extLst>
              <a:ext uri="{FF2B5EF4-FFF2-40B4-BE49-F238E27FC236}">
                <a16:creationId xmlns:a16="http://schemas.microsoft.com/office/drawing/2014/main" id="{70A9B016-C895-063D-918C-3FEF01FFA20D}"/>
              </a:ext>
            </a:extLst>
          </p:cNvPr>
          <p:cNvSpPr txBox="1">
            <a:spLocks/>
          </p:cNvSpPr>
          <p:nvPr/>
        </p:nvSpPr>
        <p:spPr>
          <a:xfrm>
            <a:off x="59239" y="5102310"/>
            <a:ext cx="6490350" cy="4509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Similar Approach for Single Bank Vertical Bifacial System</a:t>
            </a:r>
          </a:p>
        </p:txBody>
      </p:sp>
      <p:sp>
        <p:nvSpPr>
          <p:cNvPr id="97" name="Rectangle 96">
            <a:extLst>
              <a:ext uri="{FF2B5EF4-FFF2-40B4-BE49-F238E27FC236}">
                <a16:creationId xmlns:a16="http://schemas.microsoft.com/office/drawing/2014/main" id="{3885B54F-7631-F866-A3AE-E1CFFC6F2B44}"/>
              </a:ext>
            </a:extLst>
          </p:cNvPr>
          <p:cNvSpPr/>
          <p:nvPr/>
        </p:nvSpPr>
        <p:spPr>
          <a:xfrm>
            <a:off x="8361814" y="6119791"/>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a16="http://schemas.microsoft.com/office/drawing/2014/main" id="{E153EA7C-00AA-4D49-A1FB-52691BE7A7DA}"/>
              </a:ext>
            </a:extLst>
          </p:cNvPr>
          <p:cNvSpPr/>
          <p:nvPr/>
        </p:nvSpPr>
        <p:spPr>
          <a:xfrm>
            <a:off x="8553520" y="6119791"/>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5C87090A-1466-313B-BB14-19EF904C7CB6}"/>
              </a:ext>
            </a:extLst>
          </p:cNvPr>
          <p:cNvSpPr/>
          <p:nvPr/>
        </p:nvSpPr>
        <p:spPr>
          <a:xfrm>
            <a:off x="8747073" y="6119792"/>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extLst>
              <a:ext uri="{FF2B5EF4-FFF2-40B4-BE49-F238E27FC236}">
                <a16:creationId xmlns:a16="http://schemas.microsoft.com/office/drawing/2014/main" id="{B52148EA-36C6-64B0-C5AF-329CCFA69F7B}"/>
              </a:ext>
            </a:extLst>
          </p:cNvPr>
          <p:cNvSpPr/>
          <p:nvPr/>
        </p:nvSpPr>
        <p:spPr>
          <a:xfrm>
            <a:off x="8938779" y="6119792"/>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99A84825-B4C1-7C22-93E8-D9328EB70C0A}"/>
              </a:ext>
            </a:extLst>
          </p:cNvPr>
          <p:cNvSpPr/>
          <p:nvPr/>
        </p:nvSpPr>
        <p:spPr>
          <a:xfrm>
            <a:off x="9127233" y="6119790"/>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a16="http://schemas.microsoft.com/office/drawing/2014/main" id="{D7F5C995-5D8D-2AC0-D2CE-7A59F956FB05}"/>
              </a:ext>
            </a:extLst>
          </p:cNvPr>
          <p:cNvSpPr/>
          <p:nvPr/>
        </p:nvSpPr>
        <p:spPr>
          <a:xfrm>
            <a:off x="9318939" y="6119790"/>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3A4B207B-944E-6D4B-E5D6-1C3CA92A9BA9}"/>
              </a:ext>
            </a:extLst>
          </p:cNvPr>
          <p:cNvSpPr/>
          <p:nvPr/>
        </p:nvSpPr>
        <p:spPr>
          <a:xfrm>
            <a:off x="9512492" y="6119791"/>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CB82DDCB-ED33-818F-11F6-D48D73285FA7}"/>
              </a:ext>
            </a:extLst>
          </p:cNvPr>
          <p:cNvSpPr/>
          <p:nvPr/>
        </p:nvSpPr>
        <p:spPr>
          <a:xfrm>
            <a:off x="9704198" y="6119791"/>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id="{C6CEEF95-94F7-A5C3-82F1-C24D1CEBFEA1}"/>
              </a:ext>
            </a:extLst>
          </p:cNvPr>
          <p:cNvSpPr/>
          <p:nvPr/>
        </p:nvSpPr>
        <p:spPr>
          <a:xfrm>
            <a:off x="9894033" y="6119790"/>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id="{72342FF9-9246-E5CC-4984-66F8057E2649}"/>
              </a:ext>
            </a:extLst>
          </p:cNvPr>
          <p:cNvSpPr/>
          <p:nvPr/>
        </p:nvSpPr>
        <p:spPr>
          <a:xfrm>
            <a:off x="10085739" y="6119790"/>
            <a:ext cx="185415" cy="23774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Content Placeholder 2">
            <a:extLst>
              <a:ext uri="{FF2B5EF4-FFF2-40B4-BE49-F238E27FC236}">
                <a16:creationId xmlns:a16="http://schemas.microsoft.com/office/drawing/2014/main" id="{54127025-3585-4E93-F5C5-1E58273D693E}"/>
              </a:ext>
            </a:extLst>
          </p:cNvPr>
          <p:cNvSpPr txBox="1">
            <a:spLocks/>
          </p:cNvSpPr>
          <p:nvPr/>
        </p:nvSpPr>
        <p:spPr>
          <a:xfrm>
            <a:off x="7573020" y="4899956"/>
            <a:ext cx="4633185" cy="7339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For Double Bank Vertical Bifacial , can set to actual row spacing</a:t>
            </a:r>
          </a:p>
        </p:txBody>
      </p:sp>
      <p:cxnSp>
        <p:nvCxnSpPr>
          <p:cNvPr id="118" name="Straight Arrow Connector 117">
            <a:extLst>
              <a:ext uri="{FF2B5EF4-FFF2-40B4-BE49-F238E27FC236}">
                <a16:creationId xmlns:a16="http://schemas.microsoft.com/office/drawing/2014/main" id="{7CDC9FE2-4CBE-3C1B-AF4E-3F308F0FAD00}"/>
              </a:ext>
            </a:extLst>
          </p:cNvPr>
          <p:cNvCxnSpPr/>
          <p:nvPr/>
        </p:nvCxnSpPr>
        <p:spPr>
          <a:xfrm>
            <a:off x="3928234" y="3318677"/>
            <a:ext cx="1278145"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19" name="Straight Arrow Connector 118">
            <a:extLst>
              <a:ext uri="{FF2B5EF4-FFF2-40B4-BE49-F238E27FC236}">
                <a16:creationId xmlns:a16="http://schemas.microsoft.com/office/drawing/2014/main" id="{AC412490-65F7-EA48-F81C-224D74426660}"/>
              </a:ext>
            </a:extLst>
          </p:cNvPr>
          <p:cNvCxnSpPr/>
          <p:nvPr/>
        </p:nvCxnSpPr>
        <p:spPr>
          <a:xfrm>
            <a:off x="1853181" y="6372179"/>
            <a:ext cx="1278145"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20" name="Straight Arrow Connector 119">
            <a:extLst>
              <a:ext uri="{FF2B5EF4-FFF2-40B4-BE49-F238E27FC236}">
                <a16:creationId xmlns:a16="http://schemas.microsoft.com/office/drawing/2014/main" id="{1B27A994-995E-8AF1-D904-1AC0403F7544}"/>
              </a:ext>
            </a:extLst>
          </p:cNvPr>
          <p:cNvCxnSpPr/>
          <p:nvPr/>
        </p:nvCxnSpPr>
        <p:spPr>
          <a:xfrm>
            <a:off x="9423807" y="6510488"/>
            <a:ext cx="1278145"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21" name="Straight Arrow Connector 120">
            <a:extLst>
              <a:ext uri="{FF2B5EF4-FFF2-40B4-BE49-F238E27FC236}">
                <a16:creationId xmlns:a16="http://schemas.microsoft.com/office/drawing/2014/main" id="{CFB92CCD-0639-4F70-F4E5-6950ADCE9EDC}"/>
              </a:ext>
            </a:extLst>
          </p:cNvPr>
          <p:cNvCxnSpPr>
            <a:cxnSpLocks/>
          </p:cNvCxnSpPr>
          <p:nvPr/>
        </p:nvCxnSpPr>
        <p:spPr>
          <a:xfrm flipV="1">
            <a:off x="4088649" y="2009963"/>
            <a:ext cx="1323519" cy="225512"/>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739532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EA55C-710E-A9F5-5933-6E5B2904EC72}"/>
              </a:ext>
            </a:extLst>
          </p:cNvPr>
          <p:cNvSpPr>
            <a:spLocks noGrp="1"/>
          </p:cNvSpPr>
          <p:nvPr>
            <p:ph type="title"/>
          </p:nvPr>
        </p:nvSpPr>
        <p:spPr>
          <a:xfrm>
            <a:off x="719328" y="109094"/>
            <a:ext cx="9659112" cy="571944"/>
          </a:xfrm>
        </p:spPr>
        <p:txBody>
          <a:bodyPr>
            <a:normAutofit fontScale="90000"/>
          </a:bodyPr>
          <a:lstStyle/>
          <a:p>
            <a:pPr algn="ctr"/>
            <a:r>
              <a:rPr lang="en-US" dirty="0"/>
              <a:t>The Problem</a:t>
            </a:r>
          </a:p>
        </p:txBody>
      </p:sp>
      <p:sp>
        <p:nvSpPr>
          <p:cNvPr id="3" name="Content Placeholder 2">
            <a:extLst>
              <a:ext uri="{FF2B5EF4-FFF2-40B4-BE49-F238E27FC236}">
                <a16:creationId xmlns:a16="http://schemas.microsoft.com/office/drawing/2014/main" id="{72BE61DD-1258-9E98-97B1-B52A58F2955E}"/>
              </a:ext>
            </a:extLst>
          </p:cNvPr>
          <p:cNvSpPr>
            <a:spLocks noGrp="1"/>
          </p:cNvSpPr>
          <p:nvPr>
            <p:ph idx="1"/>
          </p:nvPr>
        </p:nvSpPr>
        <p:spPr>
          <a:xfrm>
            <a:off x="291084" y="1051877"/>
            <a:ext cx="11900916" cy="1393334"/>
          </a:xfrm>
        </p:spPr>
        <p:txBody>
          <a:bodyPr>
            <a:normAutofit/>
          </a:bodyPr>
          <a:lstStyle/>
          <a:p>
            <a:pPr marL="0" indent="0">
              <a:buNone/>
            </a:pPr>
            <a:r>
              <a:rPr lang="en-US" b="1" u="sng" dirty="0"/>
              <a:t>Even when a system is specified to have only 1 or 2 rows, SAM appears to treat these as interior rows to a larger multi-row system.</a:t>
            </a:r>
          </a:p>
          <a:p>
            <a:pPr>
              <a:buFontTx/>
              <a:buChar char="-"/>
            </a:pPr>
            <a:r>
              <a:rPr lang="en-US" b="1" dirty="0"/>
              <a:t>This results in unwanted ground shading from these “phantom rows”.</a:t>
            </a:r>
          </a:p>
        </p:txBody>
      </p:sp>
      <p:sp>
        <p:nvSpPr>
          <p:cNvPr id="5" name="Rectangle 4">
            <a:extLst>
              <a:ext uri="{FF2B5EF4-FFF2-40B4-BE49-F238E27FC236}">
                <a16:creationId xmlns:a16="http://schemas.microsoft.com/office/drawing/2014/main" id="{36ADB508-A168-732C-4CA3-65527D7238CD}"/>
              </a:ext>
            </a:extLst>
          </p:cNvPr>
          <p:cNvSpPr/>
          <p:nvPr/>
        </p:nvSpPr>
        <p:spPr>
          <a:xfrm rot="20986211">
            <a:off x="5096836" y="3704011"/>
            <a:ext cx="1414116" cy="7045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5669C5E-600A-0B66-918E-E332FC44E38B}"/>
              </a:ext>
            </a:extLst>
          </p:cNvPr>
          <p:cNvSpPr/>
          <p:nvPr/>
        </p:nvSpPr>
        <p:spPr>
          <a:xfrm rot="20986211">
            <a:off x="2484095" y="3700857"/>
            <a:ext cx="1414116" cy="70457"/>
          </a:xfrm>
          <a:prstGeom prst="rect">
            <a:avLst/>
          </a:prstGeom>
          <a:solidFill>
            <a:schemeClr val="accent1">
              <a:alpha val="3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02928A0-1BCF-39E5-33E1-76E0ACD76A1F}"/>
              </a:ext>
            </a:extLst>
          </p:cNvPr>
          <p:cNvSpPr/>
          <p:nvPr/>
        </p:nvSpPr>
        <p:spPr>
          <a:xfrm rot="20986211">
            <a:off x="7495544" y="3700856"/>
            <a:ext cx="1414116" cy="70457"/>
          </a:xfrm>
          <a:prstGeom prst="rect">
            <a:avLst/>
          </a:prstGeom>
          <a:solidFill>
            <a:schemeClr val="accent1">
              <a:alpha val="3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Top Corners Snipped 7">
            <a:extLst>
              <a:ext uri="{FF2B5EF4-FFF2-40B4-BE49-F238E27FC236}">
                <a16:creationId xmlns:a16="http://schemas.microsoft.com/office/drawing/2014/main" id="{D8339431-D301-C8BE-2D76-46FBBC0AE957}"/>
              </a:ext>
            </a:extLst>
          </p:cNvPr>
          <p:cNvSpPr/>
          <p:nvPr/>
        </p:nvSpPr>
        <p:spPr>
          <a:xfrm rot="10800000">
            <a:off x="5235955" y="4165740"/>
            <a:ext cx="1258607" cy="106126"/>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886B483A-4D2C-20E3-FBA6-D3358878D80A}"/>
              </a:ext>
            </a:extLst>
          </p:cNvPr>
          <p:cNvCxnSpPr>
            <a:cxnSpLocks/>
          </p:cNvCxnSpPr>
          <p:nvPr/>
        </p:nvCxnSpPr>
        <p:spPr>
          <a:xfrm>
            <a:off x="1352078" y="3395709"/>
            <a:ext cx="3883876" cy="672957"/>
          </a:xfrm>
          <a:prstGeom prst="straightConnector1">
            <a:avLst/>
          </a:prstGeom>
          <a:ln>
            <a:solidFill>
              <a:srgbClr val="FFC000"/>
            </a:solidFill>
            <a:tailEnd type="triangle"/>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514012CD-C902-3B8D-5780-3DC023C2EF98}"/>
              </a:ext>
            </a:extLst>
          </p:cNvPr>
          <p:cNvSpPr txBox="1"/>
          <p:nvPr/>
        </p:nvSpPr>
        <p:spPr>
          <a:xfrm>
            <a:off x="3088571" y="2799155"/>
            <a:ext cx="7289869" cy="707886"/>
          </a:xfrm>
          <a:prstGeom prst="rect">
            <a:avLst/>
          </a:prstGeom>
          <a:noFill/>
        </p:spPr>
        <p:txBody>
          <a:bodyPr wrap="square" rtlCol="0">
            <a:spAutoFit/>
          </a:bodyPr>
          <a:lstStyle/>
          <a:p>
            <a:r>
              <a:rPr lang="en-US" sz="2000" dirty="0"/>
              <a:t>Low angle rays that would strike the first few boxes under the array are blocked by phantom rows.</a:t>
            </a:r>
          </a:p>
        </p:txBody>
      </p:sp>
      <p:cxnSp>
        <p:nvCxnSpPr>
          <p:cNvPr id="14" name="Straight Connector 13">
            <a:extLst>
              <a:ext uri="{FF2B5EF4-FFF2-40B4-BE49-F238E27FC236}">
                <a16:creationId xmlns:a16="http://schemas.microsoft.com/office/drawing/2014/main" id="{D2F32D62-0FEC-55EB-97EB-81A502E23046}"/>
              </a:ext>
            </a:extLst>
          </p:cNvPr>
          <p:cNvCxnSpPr>
            <a:cxnSpLocks/>
          </p:cNvCxnSpPr>
          <p:nvPr/>
        </p:nvCxnSpPr>
        <p:spPr>
          <a:xfrm flipH="1">
            <a:off x="6926988" y="6132987"/>
            <a:ext cx="2633849" cy="3155"/>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a:extLst>
              <a:ext uri="{FF2B5EF4-FFF2-40B4-BE49-F238E27FC236}">
                <a16:creationId xmlns:a16="http://schemas.microsoft.com/office/drawing/2014/main" id="{A1F8F6F3-FC6B-53A2-104A-CE686B27989D}"/>
              </a:ext>
            </a:extLst>
          </p:cNvPr>
          <p:cNvCxnSpPr>
            <a:cxnSpLocks/>
          </p:cNvCxnSpPr>
          <p:nvPr/>
        </p:nvCxnSpPr>
        <p:spPr>
          <a:xfrm flipH="1" flipV="1">
            <a:off x="2393419" y="6136138"/>
            <a:ext cx="2905638" cy="7"/>
          </a:xfrm>
          <a:prstGeom prst="line">
            <a:avLst/>
          </a:prstGeom>
        </p:spPr>
        <p:style>
          <a:lnRef idx="2">
            <a:schemeClr val="dk1"/>
          </a:lnRef>
          <a:fillRef idx="0">
            <a:schemeClr val="dk1"/>
          </a:fillRef>
          <a:effectRef idx="1">
            <a:schemeClr val="dk1"/>
          </a:effectRef>
          <a:fontRef idx="minor">
            <a:schemeClr val="tx1"/>
          </a:fontRef>
        </p:style>
      </p:cxnSp>
      <p:sp>
        <p:nvSpPr>
          <p:cNvPr id="16" name="Rectangle: Top Corners Snipped 15">
            <a:extLst>
              <a:ext uri="{FF2B5EF4-FFF2-40B4-BE49-F238E27FC236}">
                <a16:creationId xmlns:a16="http://schemas.microsoft.com/office/drawing/2014/main" id="{8C0DD4BC-3A12-C6A1-8C1D-0C9D8F574C7A}"/>
              </a:ext>
            </a:extLst>
          </p:cNvPr>
          <p:cNvSpPr/>
          <p:nvPr/>
        </p:nvSpPr>
        <p:spPr>
          <a:xfrm rot="10800000">
            <a:off x="4809678" y="6136145"/>
            <a:ext cx="2206446" cy="237744"/>
          </a:xfrm>
          <a:prstGeom prst="snip2SameRect">
            <a:avLst>
              <a:gd name="adj1" fmla="val 50000"/>
              <a:gd name="adj2" fmla="val 0"/>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5ABDC1-C3E7-877C-48C0-FEA3890911FD}"/>
              </a:ext>
            </a:extLst>
          </p:cNvPr>
          <p:cNvSpPr/>
          <p:nvPr/>
        </p:nvSpPr>
        <p:spPr>
          <a:xfrm rot="16200000">
            <a:off x="4350827" y="5758305"/>
            <a:ext cx="707889" cy="4778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71B11A1-6F66-395F-1C79-CB3537DE30D6}"/>
              </a:ext>
            </a:extLst>
          </p:cNvPr>
          <p:cNvSpPr/>
          <p:nvPr/>
        </p:nvSpPr>
        <p:spPr>
          <a:xfrm rot="16200000">
            <a:off x="6756074" y="5755153"/>
            <a:ext cx="707887" cy="4778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A77275A-272C-69EA-F614-2C22A730D242}"/>
              </a:ext>
            </a:extLst>
          </p:cNvPr>
          <p:cNvSpPr/>
          <p:nvPr/>
        </p:nvSpPr>
        <p:spPr>
          <a:xfrm rot="16200000">
            <a:off x="2270894" y="5755151"/>
            <a:ext cx="707889" cy="47783"/>
          </a:xfrm>
          <a:prstGeom prst="rect">
            <a:avLst/>
          </a:prstGeom>
          <a:solidFill>
            <a:schemeClr val="accent1">
              <a:alpha val="3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7AD35CA-62C9-B26B-0045-588C2D1F66E3}"/>
              </a:ext>
            </a:extLst>
          </p:cNvPr>
          <p:cNvSpPr/>
          <p:nvPr/>
        </p:nvSpPr>
        <p:spPr>
          <a:xfrm rot="16200000">
            <a:off x="8911020" y="5755151"/>
            <a:ext cx="707889" cy="47783"/>
          </a:xfrm>
          <a:prstGeom prst="rect">
            <a:avLst/>
          </a:prstGeom>
          <a:solidFill>
            <a:schemeClr val="accent1">
              <a:alpha val="3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Arrow Connector 27">
            <a:extLst>
              <a:ext uri="{FF2B5EF4-FFF2-40B4-BE49-F238E27FC236}">
                <a16:creationId xmlns:a16="http://schemas.microsoft.com/office/drawing/2014/main" id="{90CB0568-5C64-8B5C-7701-360A4967DCB0}"/>
              </a:ext>
            </a:extLst>
          </p:cNvPr>
          <p:cNvCxnSpPr>
            <a:cxnSpLocks/>
          </p:cNvCxnSpPr>
          <p:nvPr/>
        </p:nvCxnSpPr>
        <p:spPr>
          <a:xfrm>
            <a:off x="1063844" y="5482786"/>
            <a:ext cx="2586212" cy="618150"/>
          </a:xfrm>
          <a:prstGeom prst="straightConnector1">
            <a:avLst/>
          </a:prstGeom>
          <a:ln>
            <a:solidFill>
              <a:srgbClr val="FFC000"/>
            </a:solidFill>
            <a:tailEnd type="triangle"/>
          </a:ln>
        </p:spPr>
        <p:style>
          <a:lnRef idx="2">
            <a:schemeClr val="accent1"/>
          </a:lnRef>
          <a:fillRef idx="0">
            <a:schemeClr val="accent1"/>
          </a:fillRef>
          <a:effectRef idx="1">
            <a:schemeClr val="accent1"/>
          </a:effectRef>
          <a:fontRef idx="minor">
            <a:schemeClr val="tx1"/>
          </a:fontRef>
        </p:style>
      </p:cxnSp>
      <p:cxnSp>
        <p:nvCxnSpPr>
          <p:cNvPr id="33" name="Straight Arrow Connector 32">
            <a:extLst>
              <a:ext uri="{FF2B5EF4-FFF2-40B4-BE49-F238E27FC236}">
                <a16:creationId xmlns:a16="http://schemas.microsoft.com/office/drawing/2014/main" id="{4A501BB4-900B-B173-2872-D300EB7C4767}"/>
              </a:ext>
            </a:extLst>
          </p:cNvPr>
          <p:cNvCxnSpPr>
            <a:cxnSpLocks/>
          </p:cNvCxnSpPr>
          <p:nvPr/>
        </p:nvCxnSpPr>
        <p:spPr>
          <a:xfrm flipV="1">
            <a:off x="3685057" y="5898393"/>
            <a:ext cx="578786" cy="211489"/>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
        <p:nvSpPr>
          <p:cNvPr id="35" name="TextBox 34">
            <a:extLst>
              <a:ext uri="{FF2B5EF4-FFF2-40B4-BE49-F238E27FC236}">
                <a16:creationId xmlns:a16="http://schemas.microsoft.com/office/drawing/2014/main" id="{0AA51A3F-A019-8CE5-097F-B10667368A4E}"/>
              </a:ext>
            </a:extLst>
          </p:cNvPr>
          <p:cNvSpPr txBox="1"/>
          <p:nvPr/>
        </p:nvSpPr>
        <p:spPr>
          <a:xfrm>
            <a:off x="2596558" y="4878758"/>
            <a:ext cx="7289869" cy="400110"/>
          </a:xfrm>
          <a:prstGeom prst="rect">
            <a:avLst/>
          </a:prstGeom>
          <a:noFill/>
        </p:spPr>
        <p:txBody>
          <a:bodyPr wrap="square" rtlCol="0">
            <a:spAutoFit/>
          </a:bodyPr>
          <a:lstStyle/>
          <a:p>
            <a:r>
              <a:rPr lang="en-US" sz="2000" dirty="0"/>
              <a:t>Phantom rows block ground reflection to vertical panels.</a:t>
            </a:r>
          </a:p>
        </p:txBody>
      </p:sp>
      <p:cxnSp>
        <p:nvCxnSpPr>
          <p:cNvPr id="36" name="Straight Connector 35">
            <a:extLst>
              <a:ext uri="{FF2B5EF4-FFF2-40B4-BE49-F238E27FC236}">
                <a16:creationId xmlns:a16="http://schemas.microsoft.com/office/drawing/2014/main" id="{BCA19D4D-2AC0-D1AA-5D7A-5A1B7E7680EC}"/>
              </a:ext>
            </a:extLst>
          </p:cNvPr>
          <p:cNvCxnSpPr>
            <a:cxnSpLocks/>
          </p:cNvCxnSpPr>
          <p:nvPr/>
        </p:nvCxnSpPr>
        <p:spPr>
          <a:xfrm flipH="1">
            <a:off x="1920240" y="4283417"/>
            <a:ext cx="7882128" cy="0"/>
          </a:xfrm>
          <a:prstGeom prst="line">
            <a:avLst/>
          </a:prstGeom>
        </p:spPr>
        <p:style>
          <a:lnRef idx="2">
            <a:schemeClr val="dk1"/>
          </a:lnRef>
          <a:fillRef idx="0">
            <a:schemeClr val="dk1"/>
          </a:fillRef>
          <a:effectRef idx="1">
            <a:schemeClr val="dk1"/>
          </a:effectRef>
          <a:fontRef idx="minor">
            <a:schemeClr val="tx1"/>
          </a:fontRef>
        </p:style>
      </p:cxnSp>
      <p:cxnSp>
        <p:nvCxnSpPr>
          <p:cNvPr id="40" name="Straight Arrow Connector 39">
            <a:extLst>
              <a:ext uri="{FF2B5EF4-FFF2-40B4-BE49-F238E27FC236}">
                <a16:creationId xmlns:a16="http://schemas.microsoft.com/office/drawing/2014/main" id="{F0EE05C4-8E64-EE2D-4E9B-9C783DBC985F}"/>
              </a:ext>
            </a:extLst>
          </p:cNvPr>
          <p:cNvCxnSpPr>
            <a:cxnSpLocks/>
          </p:cNvCxnSpPr>
          <p:nvPr/>
        </p:nvCxnSpPr>
        <p:spPr>
          <a:xfrm flipV="1">
            <a:off x="3679555" y="5719419"/>
            <a:ext cx="0" cy="374226"/>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43" name="Straight Arrow Connector 42">
            <a:extLst>
              <a:ext uri="{FF2B5EF4-FFF2-40B4-BE49-F238E27FC236}">
                <a16:creationId xmlns:a16="http://schemas.microsoft.com/office/drawing/2014/main" id="{E79ACE8F-6B2E-2A96-79F6-45ABA75E13F6}"/>
              </a:ext>
            </a:extLst>
          </p:cNvPr>
          <p:cNvCxnSpPr>
            <a:cxnSpLocks/>
          </p:cNvCxnSpPr>
          <p:nvPr/>
        </p:nvCxnSpPr>
        <p:spPr>
          <a:xfrm flipH="1" flipV="1">
            <a:off x="3262518" y="5898393"/>
            <a:ext cx="387538" cy="211489"/>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860080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6B66C-2034-EC26-0241-DFFE8CA7D194}"/>
              </a:ext>
            </a:extLst>
          </p:cNvPr>
          <p:cNvSpPr>
            <a:spLocks noGrp="1"/>
          </p:cNvSpPr>
          <p:nvPr>
            <p:ph type="title"/>
          </p:nvPr>
        </p:nvSpPr>
        <p:spPr>
          <a:xfrm>
            <a:off x="856488" y="0"/>
            <a:ext cx="9229344" cy="686435"/>
          </a:xfrm>
        </p:spPr>
        <p:txBody>
          <a:bodyPr>
            <a:normAutofit fontScale="90000"/>
          </a:bodyPr>
          <a:lstStyle/>
          <a:p>
            <a:pPr algn="ctr"/>
            <a:r>
              <a:rPr lang="en-US" dirty="0"/>
              <a:t>Possible Solutions</a:t>
            </a:r>
          </a:p>
        </p:txBody>
      </p:sp>
      <p:sp>
        <p:nvSpPr>
          <p:cNvPr id="3" name="Content Placeholder 2">
            <a:extLst>
              <a:ext uri="{FF2B5EF4-FFF2-40B4-BE49-F238E27FC236}">
                <a16:creationId xmlns:a16="http://schemas.microsoft.com/office/drawing/2014/main" id="{C7AB19D4-4608-F6A0-3F53-BBB60DE6DF75}"/>
              </a:ext>
            </a:extLst>
          </p:cNvPr>
          <p:cNvSpPr>
            <a:spLocks noGrp="1"/>
          </p:cNvSpPr>
          <p:nvPr>
            <p:ph idx="1"/>
          </p:nvPr>
        </p:nvSpPr>
        <p:spPr>
          <a:xfrm>
            <a:off x="73152" y="603504"/>
            <a:ext cx="12042648" cy="6163056"/>
          </a:xfrm>
        </p:spPr>
        <p:txBody>
          <a:bodyPr>
            <a:normAutofit/>
          </a:bodyPr>
          <a:lstStyle/>
          <a:p>
            <a:pPr marL="0" indent="0">
              <a:buNone/>
            </a:pPr>
            <a:r>
              <a:rPr lang="en-US" dirty="0"/>
              <a:t>1. Change an internal flag in SAM to treat rows as singular (or first and last in case of Double Bank Vertical).</a:t>
            </a:r>
          </a:p>
          <a:p>
            <a:pPr marL="0" indent="0">
              <a:buNone/>
            </a:pPr>
            <a:r>
              <a:rPr lang="en-US" dirty="0"/>
              <a:t>-</a:t>
            </a:r>
            <a:r>
              <a:rPr lang="en-US" dirty="0" err="1"/>
              <a:t>BifacialVF</a:t>
            </a:r>
            <a:r>
              <a:rPr lang="en-US" dirty="0"/>
              <a:t> has a parameter for “</a:t>
            </a:r>
            <a:r>
              <a:rPr lang="en-US" dirty="0" err="1"/>
              <a:t>Rowtype</a:t>
            </a:r>
            <a:r>
              <a:rPr lang="en-US" dirty="0"/>
              <a:t>” that can be set to first, interior, last, or single. Does SAM have a similar internal variable that can be changed?</a:t>
            </a:r>
          </a:p>
          <a:p>
            <a:pPr marL="0" indent="0">
              <a:buNone/>
            </a:pPr>
            <a:endParaRPr lang="en-US" dirty="0"/>
          </a:p>
          <a:p>
            <a:pPr marL="0" indent="0">
              <a:buNone/>
            </a:pPr>
            <a:r>
              <a:rPr lang="en-US" dirty="0"/>
              <a:t>2. Instead of dividing row spacing into 10 boxes, can it be changed to 100 or any arbitrarily large number?</a:t>
            </a:r>
          </a:p>
          <a:p>
            <a:pPr>
              <a:buFontTx/>
              <a:buChar char="-"/>
            </a:pPr>
            <a:r>
              <a:rPr lang="en-US" dirty="0"/>
              <a:t>If so, GCR can be set low so that spacing is high enough for shading impacts to be negligible while maintaining desired box sizes, and we can simply use only the first few boxes.</a:t>
            </a:r>
          </a:p>
          <a:p>
            <a:pPr>
              <a:buFontTx/>
              <a:buChar char="-"/>
            </a:pPr>
            <a:r>
              <a:rPr lang="en-US" dirty="0"/>
              <a:t>Will still have problems with Double Bank Vertical Bifacial generation, as spacing is fixed to canal width. May need to decompose that system into several vertical </a:t>
            </a:r>
            <a:r>
              <a:rPr lang="en-US" dirty="0" err="1"/>
              <a:t>monofacial</a:t>
            </a:r>
            <a:r>
              <a:rPr lang="en-US" dirty="0"/>
              <a:t> systems.</a:t>
            </a:r>
          </a:p>
        </p:txBody>
      </p:sp>
    </p:spTree>
    <p:extLst>
      <p:ext uri="{BB962C8B-B14F-4D97-AF65-F5344CB8AC3E}">
        <p14:creationId xmlns:p14="http://schemas.microsoft.com/office/powerpoint/2010/main" val="2194591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4BF43-1736-7C78-99C6-EDA9976BA0B7}"/>
              </a:ext>
            </a:extLst>
          </p:cNvPr>
          <p:cNvSpPr>
            <a:spLocks noGrp="1"/>
          </p:cNvSpPr>
          <p:nvPr>
            <p:ph type="title"/>
          </p:nvPr>
        </p:nvSpPr>
        <p:spPr>
          <a:xfrm>
            <a:off x="384048" y="1389888"/>
            <a:ext cx="11640312" cy="3758183"/>
          </a:xfrm>
        </p:spPr>
        <p:txBody>
          <a:bodyPr>
            <a:normAutofit/>
          </a:bodyPr>
          <a:lstStyle/>
          <a:p>
            <a:r>
              <a:rPr lang="en-US" dirty="0"/>
              <a:t>Are these solutions viable? </a:t>
            </a:r>
            <a:br>
              <a:rPr lang="en-US" dirty="0"/>
            </a:br>
            <a:br>
              <a:rPr lang="en-US" dirty="0"/>
            </a:br>
            <a:r>
              <a:rPr lang="en-US" dirty="0"/>
              <a:t>If so, how does one make these internal changes?</a:t>
            </a:r>
            <a:br>
              <a:rPr lang="en-US" dirty="0"/>
            </a:br>
            <a:br>
              <a:rPr lang="en-US" dirty="0"/>
            </a:br>
            <a:r>
              <a:rPr lang="en-US" dirty="0"/>
              <a:t>Are  there any other solutions to achieve these modeling  goals?</a:t>
            </a:r>
          </a:p>
        </p:txBody>
      </p:sp>
    </p:spTree>
    <p:extLst>
      <p:ext uri="{BB962C8B-B14F-4D97-AF65-F5344CB8AC3E}">
        <p14:creationId xmlns:p14="http://schemas.microsoft.com/office/powerpoint/2010/main" val="3000333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TotalTime>
  <Words>502</Words>
  <Application>Microsoft Office PowerPoint</Application>
  <PresentationFormat>Widescreen</PresentationFormat>
  <Paragraphs>40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Aptos Display</vt:lpstr>
      <vt:lpstr>Arial</vt:lpstr>
      <vt:lpstr>Office Theme</vt:lpstr>
      <vt:lpstr>3 Modeled Systems</vt:lpstr>
      <vt:lpstr>Current Approach (Generation)</vt:lpstr>
      <vt:lpstr>Current Approach (Irradiance on Water)</vt:lpstr>
      <vt:lpstr>The Problem</vt:lpstr>
      <vt:lpstr>Possible Solutions</vt:lpstr>
      <vt:lpstr>Are these solutions viable?   If so, how does one make these internal changes?  Are  there any other solutions to achieve these modeling  goals?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Jeremiah Reagan</dc:creator>
  <cp:lastModifiedBy>Jeremiah Reagan</cp:lastModifiedBy>
  <cp:revision>1</cp:revision>
  <dcterms:created xsi:type="dcterms:W3CDTF">2025-05-14T07:55:41Z</dcterms:created>
  <dcterms:modified xsi:type="dcterms:W3CDTF">2025-05-14T09:41:29Z</dcterms:modified>
</cp:coreProperties>
</file>